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57" r:id="rId3"/>
    <p:sldId id="273" r:id="rId4"/>
    <p:sldId id="334" r:id="rId5"/>
    <p:sldId id="310" r:id="rId6"/>
    <p:sldId id="287" r:id="rId7"/>
    <p:sldId id="316" r:id="rId8"/>
    <p:sldId id="336" r:id="rId9"/>
    <p:sldId id="337" r:id="rId10"/>
    <p:sldId id="317" r:id="rId11"/>
    <p:sldId id="318" r:id="rId12"/>
    <p:sldId id="311" r:id="rId13"/>
    <p:sldId id="308" r:id="rId14"/>
    <p:sldId id="338" r:id="rId15"/>
    <p:sldId id="339" r:id="rId16"/>
    <p:sldId id="319" r:id="rId17"/>
    <p:sldId id="320" r:id="rId18"/>
    <p:sldId id="312" r:id="rId19"/>
    <p:sldId id="340" r:id="rId20"/>
    <p:sldId id="321" r:id="rId21"/>
    <p:sldId id="313" r:id="rId22"/>
    <p:sldId id="322" r:id="rId23"/>
    <p:sldId id="332" r:id="rId24"/>
    <p:sldId id="323" r:id="rId25"/>
    <p:sldId id="335" r:id="rId26"/>
    <p:sldId id="315" r:id="rId27"/>
    <p:sldId id="342" r:id="rId28"/>
    <p:sldId id="314" r:id="rId29"/>
    <p:sldId id="325" r:id="rId30"/>
    <p:sldId id="326" r:id="rId31"/>
    <p:sldId id="327" r:id="rId32"/>
    <p:sldId id="328" r:id="rId33"/>
    <p:sldId id="329" r:id="rId34"/>
    <p:sldId id="341" r:id="rId35"/>
    <p:sldId id="330" r:id="rId36"/>
    <p:sldId id="331" r:id="rId37"/>
    <p:sldId id="333" r:id="rId38"/>
    <p:sldId id="30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4890" autoAdjust="0"/>
    <p:restoredTop sz="94673" autoAdjust="0"/>
  </p:normalViewPr>
  <p:slideViewPr>
    <p:cSldViewPr>
      <p:cViewPr varScale="1">
        <p:scale>
          <a:sx n="85" d="100"/>
          <a:sy n="85" d="100"/>
        </p:scale>
        <p:origin x="-1234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39655-5196-44AD-A26E-EAA1B267CB43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068BF-A006-41DF-A923-405203F56E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068BF-A006-41DF-A923-405203F56E7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D824EC5-6592-4EA6-BDD9-92BE162AE2EA}" type="datetimeFigureOut">
              <a:rPr lang="en-US" smtClean="0"/>
              <a:pPr/>
              <a:t>28/06/2022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ADB0271-4791-466B-B21E-7C5142734DE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7848600" cy="1066800"/>
          </a:xfr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DXC TECHNOLOGY</a:t>
            </a:r>
            <a:endParaRPr lang="en-US" sz="6600" b="1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2362200"/>
            <a:ext cx="8305800" cy="17235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REAL-TIME PROJECT</a:t>
            </a:r>
          </a:p>
          <a:p>
            <a:pPr algn="ctr"/>
            <a:r>
              <a:rPr lang="en-US" sz="1200" dirty="0" err="1" smtClean="0"/>
              <a:t>Unext</a:t>
            </a:r>
            <a:r>
              <a:rPr lang="en-US" sz="1200" dirty="0" smtClean="0"/>
              <a:t> Learning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3600" dirty="0" smtClean="0">
                <a:latin typeface="Arial Rounded MT Bold" pitchFamily="34" charset="0"/>
              </a:rPr>
              <a:t>Azure Data Analytics </a:t>
            </a:r>
          </a:p>
          <a:p>
            <a:pPr algn="ctr"/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4953000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+mj-lt"/>
              </a:rPr>
              <a:t>Name</a:t>
            </a:r>
            <a:r>
              <a:rPr lang="en-US" sz="2400" b="1" dirty="0" smtClean="0">
                <a:latin typeface="+mj-lt"/>
              </a:rPr>
              <a:t> – </a:t>
            </a:r>
            <a:r>
              <a:rPr lang="en-US" sz="2400" b="1" dirty="0" err="1" smtClean="0">
                <a:latin typeface="+mj-lt"/>
              </a:rPr>
              <a:t>Atharva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b="1" dirty="0" err="1" smtClean="0">
                <a:latin typeface="+mj-lt"/>
              </a:rPr>
              <a:t>Jadhav</a:t>
            </a:r>
            <a:endParaRPr lang="en-US" sz="2400" b="1" dirty="0" smtClean="0">
              <a:latin typeface="+mj-lt"/>
            </a:endParaRPr>
          </a:p>
          <a:p>
            <a:pPr algn="r"/>
            <a:r>
              <a:rPr lang="en-US" sz="2400" dirty="0" smtClean="0">
                <a:latin typeface="+mj-lt"/>
              </a:rPr>
              <a:t>Roll</a:t>
            </a:r>
            <a:r>
              <a:rPr lang="en-US" sz="2400" b="1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No</a:t>
            </a:r>
            <a:r>
              <a:rPr lang="en-US" sz="2400" b="1" dirty="0" smtClean="0">
                <a:latin typeface="+mj-lt"/>
              </a:rPr>
              <a:t>. DXC262AB12035</a:t>
            </a:r>
            <a:endParaRPr lang="en-US" sz="2400" b="1" dirty="0">
              <a:latin typeface="+mj-lt"/>
            </a:endParaRPr>
          </a:p>
        </p:txBody>
      </p:sp>
      <p:pic>
        <p:nvPicPr>
          <p:cNvPr id="14338" name="Picture 2" descr="Data Analytic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 b="15433"/>
          <a:stretch>
            <a:fillRect/>
          </a:stretch>
        </p:blipFill>
        <p:spPr bwMode="auto">
          <a:xfrm>
            <a:off x="152400" y="4343400"/>
            <a:ext cx="4191000" cy="236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019800" y="62484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Under  Guidance of – Mr. Ajay Kumar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1143000"/>
          </a:xfrm>
        </p:spPr>
        <p:txBody>
          <a:bodyPr/>
          <a:lstStyle/>
          <a:p>
            <a:r>
              <a:rPr lang="en-US" sz="4800" dirty="0" smtClean="0"/>
              <a:t>Creating Storage account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3340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Go to Azure , search for storage. Click on  Create.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Enter info and Deploy the storage Account</a:t>
            </a:r>
          </a:p>
          <a:p>
            <a:endParaRPr lang="en-US" sz="2400" dirty="0" smtClean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t="8108" r="38597" b="5405"/>
          <a:stretch>
            <a:fillRect/>
          </a:stretch>
        </p:blipFill>
        <p:spPr bwMode="auto">
          <a:xfrm>
            <a:off x="533400" y="1676400"/>
            <a:ext cx="3581400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 cstate="print"/>
          <a:srcRect t="8108" r="42105" b="5405"/>
          <a:stretch>
            <a:fillRect/>
          </a:stretch>
        </p:blipFill>
        <p:spPr bwMode="auto">
          <a:xfrm>
            <a:off x="4724400" y="1676400"/>
            <a:ext cx="3581400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/>
          <a:lstStyle/>
          <a:p>
            <a:r>
              <a:rPr lang="en-US" sz="4800" dirty="0" smtClean="0"/>
              <a:t>Container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33400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Go towards containers. Click on Create.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Give a name to the container Click on upload.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Add sample file to upload in blob.</a:t>
            </a:r>
          </a:p>
          <a:p>
            <a:endParaRPr lang="en-US" sz="2400" dirty="0" smtClean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7895" b="5263"/>
          <a:stretch>
            <a:fillRect/>
          </a:stretch>
        </p:blipFill>
        <p:spPr bwMode="auto">
          <a:xfrm>
            <a:off x="304800" y="2133600"/>
            <a:ext cx="4191000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3" cstate="print"/>
          <a:srcRect t="7895" b="26316"/>
          <a:stretch>
            <a:fillRect/>
          </a:stretch>
        </p:blipFill>
        <p:spPr bwMode="auto">
          <a:xfrm>
            <a:off x="4648200" y="2133600"/>
            <a:ext cx="419100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SQL DATABASE</a:t>
            </a:r>
            <a:endParaRPr lang="en-US" sz="4400" dirty="0"/>
          </a:p>
        </p:txBody>
      </p:sp>
      <p:pic>
        <p:nvPicPr>
          <p:cNvPr id="4" name="Picture 2" descr="Data Images | Free Vectors, Stock Photos &amp;amp; PS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209800"/>
            <a:ext cx="2971799" cy="2971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38200" y="5638800"/>
            <a:ext cx="746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Now we need to create Azure  SQL server and </a:t>
            </a:r>
            <a:r>
              <a:rPr lang="en-US" sz="2000" b="1" dirty="0" smtClean="0">
                <a:latin typeface="+mj-lt"/>
              </a:rPr>
              <a:t>SQL  Database.</a:t>
            </a:r>
          </a:p>
          <a:p>
            <a:endParaRPr lang="en-US" sz="2000" dirty="0" smtClean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SQL DATABASE</a:t>
            </a:r>
            <a:endParaRPr lang="en-US" sz="4800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9454" r="36184" b="24367"/>
          <a:stretch>
            <a:fillRect/>
          </a:stretch>
        </p:blipFill>
        <p:spPr bwMode="auto">
          <a:xfrm>
            <a:off x="914400" y="1905000"/>
            <a:ext cx="7239000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57200" y="6019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Click on +Create icon to create SQL Database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SQL DATABASE SERVER</a:t>
            </a:r>
            <a:endParaRPr lang="en-US" sz="4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9454" r="53468" b="5458"/>
          <a:stretch>
            <a:fillRect/>
          </a:stretch>
        </p:blipFill>
        <p:spPr bwMode="auto">
          <a:xfrm>
            <a:off x="2438400" y="1981200"/>
            <a:ext cx="3810000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38200" y="5867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Choose existing  server if you have any or click on create new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SQL DATABASE 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8674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Enable the firewall for the current IP and for the same azure cloud, review and deploy the database 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 t="7356" r="49479"/>
          <a:stretch>
            <a:fillRect/>
          </a:stretch>
        </p:blipFill>
        <p:spPr bwMode="auto">
          <a:xfrm>
            <a:off x="609600" y="2133600"/>
            <a:ext cx="3810000" cy="312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 t="9454" r="33525" b="5458"/>
          <a:stretch>
            <a:fillRect/>
          </a:stretch>
        </p:blipFill>
        <p:spPr bwMode="auto">
          <a:xfrm>
            <a:off x="4648200" y="2133600"/>
            <a:ext cx="4038600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INJESTING DATA 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56388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Go to Data factory that we created, Click on ingest</a:t>
            </a:r>
          </a:p>
          <a:p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t="9454" b="5458"/>
          <a:stretch>
            <a:fillRect/>
          </a:stretch>
        </p:blipFill>
        <p:spPr bwMode="auto">
          <a:xfrm>
            <a:off x="1371600" y="2286000"/>
            <a:ext cx="573151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Pipeline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5486400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Enter the name of Azure blob storage linked file. Select the name of storage account we created and click on Create. Click on next.</a:t>
            </a:r>
          </a:p>
          <a:p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9820" b="5093"/>
          <a:stretch>
            <a:fillRect/>
          </a:stretch>
        </p:blipFill>
        <p:spPr bwMode="auto">
          <a:xfrm>
            <a:off x="1706245" y="2133600"/>
            <a:ext cx="573151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Source</a:t>
            </a:r>
            <a:endParaRPr lang="en-US" sz="48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t="9524" b="4762"/>
          <a:stretch>
            <a:fillRect/>
          </a:stretch>
        </p:blipFill>
        <p:spPr bwMode="auto">
          <a:xfrm>
            <a:off x="1524000" y="2286000"/>
            <a:ext cx="548640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28600" y="5562600"/>
            <a:ext cx="853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Choose the sample file we have uploaded in blob.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Destination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562600"/>
            <a:ext cx="853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Connect the database with new connection.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t="9820" b="5093"/>
          <a:stretch>
            <a:fillRect/>
          </a:stretch>
        </p:blipFill>
        <p:spPr bwMode="auto">
          <a:xfrm>
            <a:off x="1706245" y="2514600"/>
            <a:ext cx="573151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PROJECTS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400" dirty="0" smtClean="0">
                <a:latin typeface="+mj-lt"/>
              </a:rPr>
              <a:t>Project 01 – Connected Vehicles</a:t>
            </a:r>
          </a:p>
          <a:p>
            <a:pPr marL="457200" indent="-457200"/>
            <a:r>
              <a:rPr lang="en-US" sz="2400" dirty="0" smtClean="0">
                <a:latin typeface="+mj-lt"/>
              </a:rPr>
              <a:t>Project 02 – AP Morgan Data Platform</a:t>
            </a:r>
          </a:p>
          <a:p>
            <a:pPr marL="457200" indent="-457200"/>
            <a:endParaRPr lang="en-US" sz="2400" dirty="0"/>
          </a:p>
        </p:txBody>
      </p:sp>
      <p:pic>
        <p:nvPicPr>
          <p:cNvPr id="18434" name="Picture 2" descr="Data Images | Free Vectors, Stock Photos &amp;amp; PS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971800"/>
            <a:ext cx="3676650" cy="367665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5562600"/>
            <a:ext cx="853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Validate the data , connection , details and click on next button</a:t>
            </a:r>
          </a:p>
          <a:p>
            <a:endParaRPr lang="en-US" dirty="0"/>
          </a:p>
        </p:txBody>
      </p:sp>
      <p:pic>
        <p:nvPicPr>
          <p:cNvPr id="8" name="Picture 7" descr="WhatsApp Image 2022-06-10 at 5.41.39 PM.jpeg"/>
          <p:cNvPicPr/>
          <p:nvPr/>
        </p:nvPicPr>
        <p:blipFill>
          <a:blip r:embed="rId2" cstate="print"/>
          <a:srcRect t="14510"/>
          <a:stretch>
            <a:fillRect/>
          </a:stretch>
        </p:blipFill>
        <p:spPr>
          <a:xfrm>
            <a:off x="1219200" y="1828800"/>
            <a:ext cx="6400799" cy="32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838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Validate and Deploy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Triggering Pipeline</a:t>
            </a:r>
            <a:endParaRPr lang="en-US" sz="4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t="13400"/>
          <a:stretch>
            <a:fillRect/>
          </a:stretch>
        </p:blipFill>
        <p:spPr bwMode="auto">
          <a:xfrm>
            <a:off x="1706371" y="2081623"/>
            <a:ext cx="5731258" cy="2694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09600" y="5105400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After Pipeline is ready review and trigger it.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334000"/>
            <a:ext cx="777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Go to SQL database in order to check the data.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t="13017"/>
          <a:stretch>
            <a:fillRect/>
          </a:stretch>
        </p:blipFill>
        <p:spPr bwMode="auto">
          <a:xfrm>
            <a:off x="1706245" y="2076450"/>
            <a:ext cx="5731510" cy="27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486400"/>
            <a:ext cx="7772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Successfully created pipeline which validates and copies the blob data into SQL DB using Azure data factory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7" name="Picture 6" descr="network-engineer-administrator-working-in-data-vector-17652090.jpg"/>
          <p:cNvPicPr>
            <a:picLocks noChangeAspect="1"/>
          </p:cNvPicPr>
          <p:nvPr/>
        </p:nvPicPr>
        <p:blipFill>
          <a:blip r:embed="rId2"/>
          <a:srcRect t="14445" r="2000" b="24444"/>
          <a:stretch>
            <a:fillRect/>
          </a:stretch>
        </p:blipFill>
        <p:spPr>
          <a:xfrm>
            <a:off x="2438400" y="2057400"/>
            <a:ext cx="4013200" cy="2702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610600" cy="16764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Project 2 – AP MORGAN DATA PLATFORM</a:t>
            </a:r>
            <a:br>
              <a:rPr lang="en-US" sz="4400" dirty="0" smtClean="0"/>
            </a:b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48768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  Data is coming from various sources, we need to collect this data and integrate it into </a:t>
            </a:r>
            <a:r>
              <a:rPr lang="en-US" sz="2400" dirty="0" err="1" smtClean="0">
                <a:latin typeface="+mj-lt"/>
              </a:rPr>
              <a:t>databricks</a:t>
            </a:r>
            <a:r>
              <a:rPr lang="en-US" sz="2400" dirty="0" smtClean="0">
                <a:latin typeface="+mj-lt"/>
              </a:rPr>
              <a:t> for further analysis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5850" y="2347913"/>
            <a:ext cx="69723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686800" cy="762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Tasks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438400"/>
            <a:ext cx="7696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a </a:t>
            </a:r>
            <a:r>
              <a:rPr lang="en-US" sz="2400" b="1" dirty="0" err="1" smtClean="0">
                <a:latin typeface="+mj-lt"/>
              </a:rPr>
              <a:t>Databrick</a:t>
            </a:r>
            <a:endParaRPr lang="en-US" sz="24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</a:t>
            </a:r>
            <a:r>
              <a:rPr lang="en-US" sz="2400" b="1" dirty="0" smtClean="0">
                <a:latin typeface="+mj-lt"/>
              </a:rPr>
              <a:t>Cluster in Azure </a:t>
            </a:r>
            <a:r>
              <a:rPr lang="en-US" sz="2400" b="1" dirty="0" err="1" smtClean="0">
                <a:latin typeface="+mj-lt"/>
              </a:rPr>
              <a:t>Databricks</a:t>
            </a:r>
            <a:endParaRPr lang="en-US" sz="2400" b="1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+mj-lt"/>
              </a:rPr>
              <a:t>Add notebook in </a:t>
            </a:r>
            <a:r>
              <a:rPr lang="en-US" sz="2400" b="1" dirty="0" err="1" smtClean="0">
                <a:latin typeface="+mj-lt"/>
              </a:rPr>
              <a:t>Databricks</a:t>
            </a:r>
            <a:r>
              <a:rPr lang="en-US" sz="2400" dirty="0" smtClean="0">
                <a:latin typeface="+mj-lt"/>
              </a:rPr>
              <a:t> and Implement the Business Logic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</a:t>
            </a:r>
            <a:r>
              <a:rPr lang="en-US" sz="2400" b="1" dirty="0" smtClean="0">
                <a:latin typeface="+mj-lt"/>
              </a:rPr>
              <a:t>Azure Data Factory</a:t>
            </a:r>
            <a:r>
              <a:rPr lang="en-US" sz="2400" dirty="0" smtClean="0">
                <a:latin typeface="+mj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>
                <a:latin typeface="+mj-lt"/>
              </a:rPr>
              <a:t>Create Azure </a:t>
            </a:r>
            <a:r>
              <a:rPr lang="en-US" sz="2400" b="1" dirty="0" err="1" smtClean="0">
                <a:latin typeface="+mj-lt"/>
              </a:rPr>
              <a:t>Databricks</a:t>
            </a:r>
            <a:r>
              <a:rPr lang="en-US" sz="2400" dirty="0" smtClean="0">
                <a:latin typeface="+mj-lt"/>
              </a:rPr>
              <a:t> Linked Service in ADF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j-lt"/>
            </a:endParaRPr>
          </a:p>
        </p:txBody>
      </p:sp>
      <p:pic>
        <p:nvPicPr>
          <p:cNvPr id="5" name="Picture 4" descr="Tasks on clipboard Royalty Free Vector Image - VectorStock"/>
          <p:cNvPicPr>
            <a:picLocks noChangeAspect="1" noChangeArrowheads="1"/>
          </p:cNvPicPr>
          <p:nvPr/>
        </p:nvPicPr>
        <p:blipFill>
          <a:blip r:embed="rId2" cstate="print"/>
          <a:srcRect b="9091"/>
          <a:stretch>
            <a:fillRect/>
          </a:stretch>
        </p:blipFill>
        <p:spPr bwMode="auto">
          <a:xfrm>
            <a:off x="6248400" y="838200"/>
            <a:ext cx="2328333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Bricks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257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dirty="0" smtClean="0">
                <a:latin typeface="+mj-lt"/>
              </a:rPr>
              <a:t>Azure </a:t>
            </a:r>
            <a:r>
              <a:rPr lang="en-US" dirty="0" err="1" smtClean="0">
                <a:latin typeface="+mj-lt"/>
              </a:rPr>
              <a:t>Databricks</a:t>
            </a:r>
            <a:r>
              <a:rPr lang="en-US" dirty="0" smtClean="0">
                <a:latin typeface="+mj-lt"/>
              </a:rPr>
              <a:t> is an easy, fast, and collaborative Apache spark-based data analytics platform for the Microsoft Azure cloud services platform</a:t>
            </a:r>
            <a:endParaRPr lang="en-US" dirty="0">
              <a:latin typeface="+mj-lt"/>
            </a:endParaRPr>
          </a:p>
        </p:txBody>
      </p:sp>
      <p:sp>
        <p:nvSpPr>
          <p:cNvPr id="13314" name="AutoShape 2" descr="Azure Databricks | Microsoft Az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Azure Databricks | Microsoft Azu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828800"/>
            <a:ext cx="5715000" cy="30003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Bricks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4419600" cy="28398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905000"/>
            <a:ext cx="3932555" cy="2829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" y="52578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Navigate  and open data bricks, click on create.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Fill required information and click on deploy.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Launch the workspace.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Create a new cluster 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Click on create icon, select create a cluster option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Give the necessary details for the cluster and click on create</a:t>
            </a:r>
            <a:endParaRPr lang="en-US" sz="2000" dirty="0">
              <a:latin typeface="+mj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t="14181" b="5458"/>
          <a:stretch>
            <a:fillRect/>
          </a:stretch>
        </p:blipFill>
        <p:spPr bwMode="auto">
          <a:xfrm>
            <a:off x="1355090" y="1981200"/>
            <a:ext cx="5731510" cy="259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Create notebook 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81600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Click on create and select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Fill required details and Click on create</a:t>
            </a:r>
            <a:endParaRPr lang="en-US" sz="2000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14547" b="5093"/>
          <a:stretch>
            <a:fillRect/>
          </a:stretch>
        </p:blipFill>
        <p:spPr bwMode="auto">
          <a:xfrm>
            <a:off x="1706245" y="2286000"/>
            <a:ext cx="5731510" cy="259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305800" cy="1676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Project 1 – Connected Vehicles</a:t>
            </a:r>
            <a:br>
              <a:rPr lang="en-US" sz="4400" dirty="0" smtClean="0"/>
            </a:b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48768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  This project is designed to store and validate the IOT data coming from AWS platform which will be validated and move to Azure SQL database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2209800"/>
            <a:ext cx="85058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Create notebook 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After creation give some operation or Do the logic building in the notebook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12188" b="5098"/>
          <a:stretch>
            <a:fillRect/>
          </a:stretch>
        </p:blipFill>
        <p:spPr bwMode="auto">
          <a:xfrm>
            <a:off x="1706245" y="2209800"/>
            <a:ext cx="5731510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Go to azure page and create Data Factory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Create a data factory like we did in previous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Now open the Data Factory studio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Click on create a pipeline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t="9825" b="5098"/>
          <a:stretch>
            <a:fillRect/>
          </a:stretch>
        </p:blipFill>
        <p:spPr bwMode="auto">
          <a:xfrm>
            <a:off x="1706245" y="2133600"/>
            <a:ext cx="573151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Create a new Pipeline 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Create a new Pipeline and drop the notebook from Azure </a:t>
            </a:r>
            <a:r>
              <a:rPr lang="en-US" sz="2000" dirty="0" err="1" smtClean="0">
                <a:latin typeface="+mj-lt"/>
              </a:rPr>
              <a:t>Databricks</a:t>
            </a:r>
            <a:r>
              <a:rPr lang="en-US" sz="2000" dirty="0" smtClean="0">
                <a:latin typeface="+mj-lt"/>
              </a:rPr>
              <a:t> dropdown into the pipeline workspace.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Create a </a:t>
            </a:r>
            <a:r>
              <a:rPr lang="en-US" sz="2000" b="1" dirty="0" smtClean="0">
                <a:latin typeface="+mj-lt"/>
              </a:rPr>
              <a:t>new Linked service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9825" b="5098"/>
          <a:stretch>
            <a:fillRect/>
          </a:stretch>
        </p:blipFill>
        <p:spPr bwMode="auto">
          <a:xfrm>
            <a:off x="1706245" y="2133600"/>
            <a:ext cx="5731510" cy="274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Generate a token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232737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Go to Data bricks and go to Users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Click on Generate token and copy the token</a:t>
            </a:r>
          </a:p>
          <a:p>
            <a:pPr marL="457200" indent="-457200"/>
            <a:endParaRPr lang="en-US" sz="2000" dirty="0" smtClean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11063" r="19474" b="14263"/>
          <a:stretch>
            <a:fillRect/>
          </a:stretch>
        </p:blipFill>
        <p:spPr bwMode="auto">
          <a:xfrm>
            <a:off x="1828800" y="1676400"/>
            <a:ext cx="5029200" cy="3352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New Linked Service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029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Paste it in the azure factory data connection form.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+mj-lt"/>
              </a:rPr>
              <a:t>Choose the right </a:t>
            </a:r>
            <a:r>
              <a:rPr lang="en-US" sz="2000" b="1" dirty="0" smtClean="0">
                <a:latin typeface="+mj-lt"/>
              </a:rPr>
              <a:t>cluster</a:t>
            </a:r>
            <a:r>
              <a:rPr lang="en-US" sz="2000" dirty="0" smtClean="0">
                <a:latin typeface="+mj-lt"/>
              </a:rPr>
              <a:t> and click on create </a:t>
            </a:r>
          </a:p>
          <a:p>
            <a:pPr marL="457200" indent="-457200"/>
            <a:endParaRPr lang="en-US" sz="2000" dirty="0" smtClean="0">
              <a:latin typeface="+mj-lt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 l="21429" t="11063" b="5966"/>
          <a:stretch>
            <a:fillRect/>
          </a:stretch>
        </p:blipFill>
        <p:spPr bwMode="auto">
          <a:xfrm>
            <a:off x="1143000" y="1752600"/>
            <a:ext cx="5638800" cy="2971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Publishing the pipeline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Publish the pipeline, After publication click on Trigger now</a:t>
            </a:r>
            <a:endParaRPr lang="en-US" sz="2400" dirty="0">
              <a:latin typeface="+mj-lt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7461" b="5098"/>
          <a:stretch>
            <a:fillRect/>
          </a:stretch>
        </p:blipFill>
        <p:spPr bwMode="auto">
          <a:xfrm>
            <a:off x="1706245" y="1981200"/>
            <a:ext cx="5731510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Result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105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Go to Monitor window in order to check it’s execution 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 t="9820" b="7456"/>
          <a:stretch>
            <a:fillRect/>
          </a:stretch>
        </p:blipFill>
        <p:spPr bwMode="auto">
          <a:xfrm>
            <a:off x="1219200" y="1676400"/>
            <a:ext cx="6188710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305800" cy="685800"/>
          </a:xfrm>
        </p:spPr>
        <p:txBody>
          <a:bodyPr>
            <a:noAutofit/>
          </a:bodyPr>
          <a:lstStyle/>
          <a:p>
            <a:r>
              <a:rPr lang="en-US" sz="4000" dirty="0" smtClean="0"/>
              <a:t>Conclusion 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257800"/>
            <a:ext cx="739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Successfully created Azure Data bricks and notebook using Azure Data Factory published and triggered the pipeline</a:t>
            </a:r>
            <a:endParaRPr lang="en-US" sz="2000" dirty="0">
              <a:latin typeface="+mj-lt"/>
            </a:endParaRPr>
          </a:p>
        </p:txBody>
      </p:sp>
      <p:pic>
        <p:nvPicPr>
          <p:cNvPr id="7" name="Picture 2" descr="Data leakage concept Royalty Free Vector Image"/>
          <p:cNvPicPr>
            <a:picLocks noChangeAspect="1" noChangeArrowheads="1"/>
          </p:cNvPicPr>
          <p:nvPr/>
        </p:nvPicPr>
        <p:blipFill>
          <a:blip r:embed="rId2"/>
          <a:srcRect t="7454" b="19499"/>
          <a:stretch>
            <a:fillRect/>
          </a:stretch>
        </p:blipFill>
        <p:spPr bwMode="auto">
          <a:xfrm>
            <a:off x="1981200" y="1828800"/>
            <a:ext cx="4648200" cy="264839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2667000"/>
            <a:ext cx="5562600" cy="1143000"/>
          </a:xfrm>
        </p:spPr>
        <p:txBody>
          <a:bodyPr/>
          <a:lstStyle/>
          <a:p>
            <a:pPr algn="ctr"/>
            <a:r>
              <a:rPr lang="en-US" dirty="0" smtClean="0"/>
              <a:t>THANK YOU !</a:t>
            </a:r>
            <a:endParaRPr lang="en-US" dirty="0"/>
          </a:p>
        </p:txBody>
      </p:sp>
      <p:pic>
        <p:nvPicPr>
          <p:cNvPr id="3" name="Picture 2" descr="pngtree-data-center-vector-hosting-server-and-man-storage-cloud-network-and-png-image_18416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3505200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305800" cy="1676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Tasks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743200"/>
            <a:ext cx="769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</a:t>
            </a:r>
            <a:r>
              <a:rPr lang="en-US" sz="2400" b="1" dirty="0" smtClean="0">
                <a:latin typeface="+mj-lt"/>
              </a:rPr>
              <a:t>Azure Data Factory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</a:t>
            </a:r>
            <a:r>
              <a:rPr lang="en-US" sz="2400" b="1" dirty="0" smtClean="0">
                <a:latin typeface="+mj-lt"/>
              </a:rPr>
              <a:t>ADF Pipeline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</a:t>
            </a:r>
            <a:r>
              <a:rPr lang="en-US" sz="2400" b="1" dirty="0" smtClean="0">
                <a:latin typeface="+mj-lt"/>
              </a:rPr>
              <a:t>Azure blob trigger</a:t>
            </a:r>
            <a:r>
              <a:rPr lang="en-US" sz="2400" dirty="0" smtClean="0">
                <a:latin typeface="+mj-lt"/>
              </a:rPr>
              <a:t> logic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Create Azure </a:t>
            </a:r>
            <a:r>
              <a:rPr lang="en-US" sz="2400" b="1" dirty="0" smtClean="0">
                <a:latin typeface="+mj-lt"/>
              </a:rPr>
              <a:t>SQL Server and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To Move data from Staging to </a:t>
            </a:r>
            <a:r>
              <a:rPr lang="en-US" sz="2400" b="1" dirty="0" smtClean="0">
                <a:latin typeface="+mj-lt"/>
              </a:rPr>
              <a:t>SQL DB</a:t>
            </a:r>
            <a:endParaRPr lang="en-US" sz="2400" dirty="0" smtClean="0">
              <a:latin typeface="+mj-lt"/>
            </a:endParaRPr>
          </a:p>
        </p:txBody>
      </p:sp>
      <p:sp>
        <p:nvSpPr>
          <p:cNvPr id="47106" name="AutoShape 2" descr="Task Vector Art, Icons, and Graphics for Fre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8" name="Picture 4" descr="Tasks on clipboard Royalty Free Vector Image - VectorStock"/>
          <p:cNvPicPr>
            <a:picLocks noChangeAspect="1" noChangeArrowheads="1"/>
          </p:cNvPicPr>
          <p:nvPr/>
        </p:nvPicPr>
        <p:blipFill>
          <a:blip r:embed="rId2" cstate="print"/>
          <a:srcRect b="9091"/>
          <a:stretch>
            <a:fillRect/>
          </a:stretch>
        </p:blipFill>
        <p:spPr bwMode="auto">
          <a:xfrm>
            <a:off x="6324600" y="1143000"/>
            <a:ext cx="2561166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Services Required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66700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To complete this project we need </a:t>
            </a:r>
          </a:p>
          <a:p>
            <a:r>
              <a:rPr lang="en-US" sz="2400" dirty="0" smtClean="0">
                <a:latin typeface="+mj-lt"/>
              </a:rPr>
              <a:t>Following resources –</a:t>
            </a:r>
          </a:p>
          <a:p>
            <a:endParaRPr lang="en-US" sz="2400" dirty="0" smtClean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Azure </a:t>
            </a:r>
            <a:r>
              <a:rPr lang="en-US" sz="2400" b="1" dirty="0" smtClean="0">
                <a:latin typeface="+mj-lt"/>
              </a:rPr>
              <a:t>Data Factory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Azure </a:t>
            </a:r>
            <a:r>
              <a:rPr lang="en-US" sz="2400" b="1" dirty="0" smtClean="0">
                <a:latin typeface="+mj-lt"/>
              </a:rPr>
              <a:t>Storage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Azure </a:t>
            </a:r>
            <a:r>
              <a:rPr lang="en-US" sz="2400" b="1" dirty="0" smtClean="0">
                <a:latin typeface="+mj-lt"/>
              </a:rPr>
              <a:t>SQL Database</a:t>
            </a:r>
          </a:p>
        </p:txBody>
      </p:sp>
      <p:pic>
        <p:nvPicPr>
          <p:cNvPr id="1026" name="Picture 2" descr="Data Leakage Vector Images (53)"/>
          <p:cNvPicPr>
            <a:picLocks noChangeAspect="1" noChangeArrowheads="1"/>
          </p:cNvPicPr>
          <p:nvPr/>
        </p:nvPicPr>
        <p:blipFill>
          <a:blip r:embed="rId2" cstate="print"/>
          <a:srcRect t="10793" b="20854"/>
          <a:stretch>
            <a:fillRect/>
          </a:stretch>
        </p:blipFill>
        <p:spPr bwMode="auto">
          <a:xfrm>
            <a:off x="5221583" y="2133600"/>
            <a:ext cx="3922418" cy="28956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 Task 1—Create Azure Data Factory 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52578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Azure Data Factory is Cloud based ETL platform for data integration and transformation of scaled data</a:t>
            </a:r>
            <a:endParaRPr lang="en-US" sz="2400" dirty="0">
              <a:latin typeface="+mj-lt"/>
            </a:endParaRPr>
          </a:p>
        </p:txBody>
      </p:sp>
      <p:pic>
        <p:nvPicPr>
          <p:cNvPr id="11266" name="Picture 2" descr="How to do string interpolation in Azure Data Factory | Joe Ho Bl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133600"/>
            <a:ext cx="3124200" cy="3124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Creating Azure Data Factory 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334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Go to Azure and search Azure Data Factory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Enter Required Information and click on create and deploy  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t="8108" r="10909" b="5405"/>
          <a:stretch>
            <a:fillRect/>
          </a:stretch>
        </p:blipFill>
        <p:spPr bwMode="auto">
          <a:xfrm>
            <a:off x="685800" y="2209800"/>
            <a:ext cx="37338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3" cstate="print"/>
          <a:srcRect t="8108" r="46499" b="2703"/>
          <a:stretch>
            <a:fillRect/>
          </a:stretch>
        </p:blipFill>
        <p:spPr bwMode="auto">
          <a:xfrm>
            <a:off x="5165090" y="2133600"/>
            <a:ext cx="2454910" cy="2590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</p:spPr>
        <p:txBody>
          <a:bodyPr/>
          <a:lstStyle/>
          <a:p>
            <a:r>
              <a:rPr lang="en-US" sz="5400" dirty="0" smtClean="0"/>
              <a:t>Azure Data Factory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rcRect t="7091" r="38843" b="5458"/>
          <a:stretch>
            <a:fillRect/>
          </a:stretch>
        </p:blipFill>
        <p:spPr bwMode="auto">
          <a:xfrm>
            <a:off x="381000" y="2286000"/>
            <a:ext cx="3505200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/>
          <p:nvPr/>
        </p:nvPicPr>
        <p:blipFill>
          <a:blip r:embed="rId4" cstate="print"/>
          <a:srcRect t="7456" r="20751" b="5093"/>
          <a:stretch>
            <a:fillRect/>
          </a:stretch>
        </p:blipFill>
        <p:spPr bwMode="auto">
          <a:xfrm>
            <a:off x="4191000" y="2286000"/>
            <a:ext cx="4542155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3400" y="5638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Successfully deployed ADF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Task 2— Create a Storage account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53340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Azure storage account contains </a:t>
            </a:r>
            <a:r>
              <a:rPr lang="en-US" sz="2400" dirty="0" smtClean="0">
                <a:latin typeface="+mj-lt"/>
              </a:rPr>
              <a:t>Azure </a:t>
            </a:r>
            <a:r>
              <a:rPr lang="en-US" sz="2400" dirty="0" smtClean="0">
                <a:latin typeface="+mj-lt"/>
              </a:rPr>
              <a:t>Storage data objects, including blobs, file shares, queues, tables, and disks.</a:t>
            </a:r>
            <a:endParaRPr lang="en-US" sz="2400" dirty="0">
              <a:latin typeface="+mj-lt"/>
            </a:endParaRPr>
          </a:p>
        </p:txBody>
      </p:sp>
      <p:sp>
        <p:nvSpPr>
          <p:cNvPr id="1026" name="AutoShape 2" descr="http://code.benco.io/icon-collection/azure-icons/Storage-Accounts-(Classic)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133600"/>
            <a:ext cx="3489325" cy="2758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2285</TotalTime>
  <Words>723</Words>
  <Application>Microsoft Office PowerPoint</Application>
  <PresentationFormat>On-screen Show (4:3)</PresentationFormat>
  <Paragraphs>111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Flow</vt:lpstr>
      <vt:lpstr>DXC TECHNOLOGY</vt:lpstr>
      <vt:lpstr>PROJECTS</vt:lpstr>
      <vt:lpstr>Project 1 – Connected Vehicles </vt:lpstr>
      <vt:lpstr>Tasks</vt:lpstr>
      <vt:lpstr>Services Required </vt:lpstr>
      <vt:lpstr> Task 1—Create Azure Data Factory </vt:lpstr>
      <vt:lpstr>Creating Azure Data Factory </vt:lpstr>
      <vt:lpstr>Azure Data Factory </vt:lpstr>
      <vt:lpstr>Task 2— Create a Storage account</vt:lpstr>
      <vt:lpstr>Creating Storage account</vt:lpstr>
      <vt:lpstr>Container</vt:lpstr>
      <vt:lpstr>SQL DATABASE</vt:lpstr>
      <vt:lpstr>SQL DATABASE</vt:lpstr>
      <vt:lpstr>SQL DATABASE SERVER</vt:lpstr>
      <vt:lpstr>SQL DATABASE </vt:lpstr>
      <vt:lpstr>INJESTING DATA </vt:lpstr>
      <vt:lpstr>Pipeline</vt:lpstr>
      <vt:lpstr>Source</vt:lpstr>
      <vt:lpstr>Destination</vt:lpstr>
      <vt:lpstr>Slide 20</vt:lpstr>
      <vt:lpstr>Triggering Pipeline</vt:lpstr>
      <vt:lpstr>Result</vt:lpstr>
      <vt:lpstr>Conclusion</vt:lpstr>
      <vt:lpstr>Project 2 – AP MORGAN DATA PLATFORM </vt:lpstr>
      <vt:lpstr>Tasks</vt:lpstr>
      <vt:lpstr>Data Bricks</vt:lpstr>
      <vt:lpstr>Data Bricks</vt:lpstr>
      <vt:lpstr>Create a new cluster  </vt:lpstr>
      <vt:lpstr>Create notebook </vt:lpstr>
      <vt:lpstr>Create notebook </vt:lpstr>
      <vt:lpstr>Go to azure page and create Data Factory</vt:lpstr>
      <vt:lpstr>Create a new Pipeline </vt:lpstr>
      <vt:lpstr>Generate a token</vt:lpstr>
      <vt:lpstr>New Linked Service</vt:lpstr>
      <vt:lpstr>Publishing the pipeline</vt:lpstr>
      <vt:lpstr>Result</vt:lpstr>
      <vt:lpstr>Conclusion 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G. H. RAISONI COLLEGE OF ENGINEERING AND MANAGEMENT</dc:title>
  <dc:creator>Atharva Jadhav</dc:creator>
  <cp:lastModifiedBy>Atharva Jadhav</cp:lastModifiedBy>
  <cp:revision>228</cp:revision>
  <dcterms:created xsi:type="dcterms:W3CDTF">2020-08-12T06:55:26Z</dcterms:created>
  <dcterms:modified xsi:type="dcterms:W3CDTF">2022-06-28T12:12:23Z</dcterms:modified>
</cp:coreProperties>
</file>